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  <p:sldMasterId id="2147483744" r:id="rId2"/>
  </p:sldMasterIdLst>
  <p:sldIdLst>
    <p:sldId id="256" r:id="rId3"/>
    <p:sldId id="258" r:id="rId4"/>
    <p:sldId id="257" r:id="rId5"/>
    <p:sldId id="260" r:id="rId6"/>
    <p:sldId id="276" r:id="rId7"/>
    <p:sldId id="261" r:id="rId8"/>
    <p:sldId id="263" r:id="rId9"/>
    <p:sldId id="265" r:id="rId10"/>
    <p:sldId id="277" r:id="rId11"/>
    <p:sldId id="268" r:id="rId12"/>
    <p:sldId id="269" r:id="rId13"/>
    <p:sldId id="270" r:id="rId14"/>
    <p:sldId id="280" r:id="rId15"/>
    <p:sldId id="266" r:id="rId16"/>
    <p:sldId id="283" r:id="rId17"/>
    <p:sldId id="267" r:id="rId18"/>
    <p:sldId id="274" r:id="rId19"/>
    <p:sldId id="284" r:id="rId20"/>
    <p:sldId id="281" r:id="rId21"/>
    <p:sldId id="275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3366"/>
    <a:srgbClr val="99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821" autoAdjust="0"/>
  </p:normalViewPr>
  <p:slideViewPr>
    <p:cSldViewPr>
      <p:cViewPr>
        <p:scale>
          <a:sx n="88" d="100"/>
          <a:sy n="88" d="100"/>
        </p:scale>
        <p:origin x="-46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C831AD4-B623-4333-8FCC-77F454944E7B}" type="datetimeFigureOut">
              <a:rPr lang="ru-RU" smtClean="0"/>
              <a:t>06.10.2025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730B70E-3152-4618-9A76-D24BC956A134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C831AD4-B623-4333-8FCC-77F454944E7B}" type="datetimeFigureOut">
              <a:rPr lang="ru-RU" smtClean="0"/>
              <a:t>06.10.2025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730B70E-3152-4618-9A76-D24BC956A13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C831AD4-B623-4333-8FCC-77F454944E7B}" type="datetimeFigureOut">
              <a:rPr lang="ru-RU" smtClean="0"/>
              <a:t>06.10.2025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730B70E-3152-4618-9A76-D24BC956A134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C831AD4-B623-4333-8FCC-77F454944E7B}" type="datetimeFigureOut">
              <a:rPr lang="ru-RU" smtClean="0"/>
              <a:t>06.10.2025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730B70E-3152-4618-9A76-D24BC956A13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C831AD4-B623-4333-8FCC-77F454944E7B}" type="datetimeFigureOut">
              <a:rPr lang="ru-RU" smtClean="0"/>
              <a:t>06.10.2025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730B70E-3152-4618-9A76-D24BC956A13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C831AD4-B623-4333-8FCC-77F454944E7B}" type="datetimeFigureOut">
              <a:rPr lang="ru-RU" smtClean="0"/>
              <a:t>06.10.2025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730B70E-3152-4618-9A76-D24BC956A13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C831AD4-B623-4333-8FCC-77F454944E7B}" type="datetimeFigureOut">
              <a:rPr lang="ru-RU" smtClean="0"/>
              <a:t>06.10.2025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730B70E-3152-4618-9A76-D24BC956A134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C831AD4-B623-4333-8FCC-77F454944E7B}" type="datetimeFigureOut">
              <a:rPr lang="ru-RU" smtClean="0"/>
              <a:t>06.10.2025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730B70E-3152-4618-9A76-D24BC956A13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C831AD4-B623-4333-8FCC-77F454944E7B}" type="datetimeFigureOut">
              <a:rPr lang="ru-RU" smtClean="0"/>
              <a:t>06.10.2025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730B70E-3152-4618-9A76-D24BC956A134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C831AD4-B623-4333-8FCC-77F454944E7B}" type="datetimeFigureOut">
              <a:rPr lang="ru-RU" smtClean="0"/>
              <a:t>06.10.2025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730B70E-3152-4618-9A76-D24BC956A13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C831AD4-B623-4333-8FCC-77F454944E7B}" type="datetimeFigureOut">
              <a:rPr lang="ru-RU" smtClean="0"/>
              <a:t>06.10.2025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730B70E-3152-4618-9A76-D24BC956A13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C831AD4-B623-4333-8FCC-77F454944E7B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06.10.2025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730B70E-3152-4618-9A76-D24BC956A134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9051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C831AD4-B623-4333-8FCC-77F454944E7B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06.10.2025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730B70E-3152-4618-9A76-D24BC956A134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33361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C831AD4-B623-4333-8FCC-77F454944E7B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06.10.2025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730B70E-3152-4618-9A76-D24BC956A134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5615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C831AD4-B623-4333-8FCC-77F454944E7B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06.10.2025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730B70E-3152-4618-9A76-D24BC956A134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92928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C831AD4-B623-4333-8FCC-77F454944E7B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06.10.2025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730B70E-3152-4618-9A76-D24BC956A134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38182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C831AD4-B623-4333-8FCC-77F454944E7B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06.10.2025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730B70E-3152-4618-9A76-D24BC956A134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12724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C831AD4-B623-4333-8FCC-77F454944E7B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06.10.2025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730B70E-3152-4618-9A76-D24BC956A134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85142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C831AD4-B623-4333-8FCC-77F454944E7B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06.10.2025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730B70E-3152-4618-9A76-D24BC956A134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8111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C831AD4-B623-4333-8FCC-77F454944E7B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06.10.2025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730B70E-3152-4618-9A76-D24BC956A134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indent="-283464">
              <a:lnSpc>
                <a:spcPts val="3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/>
              <a:buNone/>
            </a:pPr>
            <a:endParaRPr lang="en-US" sz="3200">
              <a:solidFill>
                <a:prstClr val="black"/>
              </a:solidFill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7683146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C831AD4-B623-4333-8FCC-77F454944E7B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06.10.2025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730B70E-3152-4618-9A76-D24BC956A134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81467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C831AD4-B623-4333-8FCC-77F454944E7B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06.10.2025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730B70E-3152-4618-9A76-D24BC956A134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3803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C831AD4-B623-4333-8FCC-77F454944E7B}" type="datetimeFigureOut">
              <a:rPr lang="ru-RU" smtClean="0"/>
              <a:t>06.10.2025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F730B70E-3152-4618-9A76-D24BC956A134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C831AD4-B623-4333-8FCC-77F454944E7B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06.10.2025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F730B70E-3152-4618-9A76-D24BC956A134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7605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18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75000"/>
              </a:schemeClr>
            </a:gs>
            <a:gs pos="37000">
              <a:schemeClr val="accent3"/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850106"/>
          </a:xfrm>
        </p:spPr>
        <p:txBody>
          <a:bodyPr/>
          <a:lstStyle/>
          <a:p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Министерство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образования Республики Мордовия</a:t>
            </a:r>
            <a:endParaRPr lang="ru-RU" sz="20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1115616" y="1268761"/>
            <a:ext cx="4968552" cy="453650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Портфолио</a:t>
            </a:r>
            <a:r>
              <a:rPr lang="ru-RU" dirty="0" smtClean="0"/>
              <a:t> </a:t>
            </a:r>
          </a:p>
          <a:p>
            <a:pPr marL="0" indent="0">
              <a:buNone/>
            </a:pPr>
            <a:r>
              <a:rPr lang="ru-RU" sz="1800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Нагамовой</a:t>
            </a:r>
            <a:r>
              <a:rPr lang="ru-RU" sz="1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Ирины Алексеевны, преподавателя</a:t>
            </a:r>
          </a:p>
          <a:p>
            <a:pPr marL="0" indent="0">
              <a:buNone/>
            </a:pPr>
            <a:r>
              <a:rPr lang="ru-RU" sz="1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общепрофессиональных дисциплин ГБПОУ РМ «</a:t>
            </a:r>
            <a:r>
              <a:rPr lang="ru-RU" sz="1800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Атяшевский</a:t>
            </a:r>
            <a:r>
              <a:rPr lang="ru-RU" sz="1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аграрный техникум»</a:t>
            </a:r>
          </a:p>
          <a:p>
            <a:pPr marL="0" indent="0">
              <a:buNone/>
            </a:pPr>
            <a:endParaRPr lang="ru-RU" sz="18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1800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Дата рождения: </a:t>
            </a:r>
            <a:r>
              <a:rPr lang="ru-RU" sz="16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16.05.1982 г.</a:t>
            </a:r>
          </a:p>
          <a:p>
            <a:pPr marL="0" lvl="0" indent="0" defTabSz="457200">
              <a:lnSpc>
                <a:spcPct val="110000"/>
              </a:lnSpc>
              <a:spcBef>
                <a:spcPts val="1000"/>
              </a:spcBef>
              <a:buClr>
                <a:srgbClr val="90C226"/>
              </a:buClr>
              <a:buSzPct val="80000"/>
              <a:buNone/>
              <a:defRPr/>
            </a:pPr>
            <a:r>
              <a:rPr lang="ru-RU" sz="1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Профессиональное образование</a:t>
            </a:r>
            <a:r>
              <a:rPr lang="ru-RU" sz="16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5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экономист по специальности «Бухгалтерский учет, анализ и аудит», диплом № ВСГ 3100655 от 13.03.2009</a:t>
            </a:r>
          </a:p>
          <a:p>
            <a:pPr marL="0" lvl="0" indent="0" defTabSz="457200">
              <a:lnSpc>
                <a:spcPct val="110000"/>
              </a:lnSpc>
              <a:spcBef>
                <a:spcPts val="1000"/>
              </a:spcBef>
              <a:buClr>
                <a:srgbClr val="90C226"/>
              </a:buClr>
              <a:buSzPct val="80000"/>
              <a:buNone/>
              <a:defRPr/>
            </a:pPr>
            <a:r>
              <a:rPr lang="ru-RU" altLang="ru-RU" sz="1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Переподготовка: </a:t>
            </a:r>
            <a:r>
              <a:rPr lang="ru-RU" altLang="ru-RU" sz="15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преподаватель, диплом № 132404937610 от 28.08.2017</a:t>
            </a:r>
            <a:endParaRPr lang="ru-RU" altLang="ru-RU" sz="15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</a:endParaRPr>
          </a:p>
          <a:p>
            <a:pPr marL="0" lvl="0" indent="0" defTabSz="457200">
              <a:lnSpc>
                <a:spcPct val="70000"/>
              </a:lnSpc>
              <a:spcBef>
                <a:spcPts val="1000"/>
              </a:spcBef>
              <a:buClr>
                <a:srgbClr val="90C226"/>
              </a:buClr>
              <a:buSzPct val="80000"/>
              <a:buNone/>
              <a:defRPr/>
            </a:pPr>
            <a:r>
              <a:rPr lang="ru-RU" altLang="ru-RU" sz="15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</a:rPr>
              <a:t>Стаж общей педагогической работы: </a:t>
            </a:r>
            <a:r>
              <a:rPr lang="ru-RU" altLang="ru-RU" sz="15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</a:rPr>
              <a:t>21 год</a:t>
            </a:r>
          </a:p>
          <a:p>
            <a:pPr marL="0" lvl="0" indent="0" defTabSz="457200">
              <a:lnSpc>
                <a:spcPct val="70000"/>
              </a:lnSpc>
              <a:spcBef>
                <a:spcPts val="1000"/>
              </a:spcBef>
              <a:buClr>
                <a:srgbClr val="90C226"/>
              </a:buClr>
              <a:buSzPct val="80000"/>
              <a:buNone/>
              <a:defRPr/>
            </a:pPr>
            <a:r>
              <a:rPr lang="ru-RU" altLang="ru-RU" sz="15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</a:rPr>
              <a:t>Стаж работы в должности преподавателя</a:t>
            </a:r>
            <a:r>
              <a:rPr lang="ru-RU" altLang="ru-RU" sz="15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</a:rPr>
              <a:t>: 21 год</a:t>
            </a:r>
          </a:p>
          <a:p>
            <a:pPr marL="0" lvl="0" indent="0" defTabSz="457200">
              <a:lnSpc>
                <a:spcPct val="70000"/>
              </a:lnSpc>
              <a:spcBef>
                <a:spcPts val="1000"/>
              </a:spcBef>
              <a:buClr>
                <a:srgbClr val="90C226"/>
              </a:buClr>
              <a:buSzPct val="80000"/>
              <a:buNone/>
              <a:defRPr/>
            </a:pPr>
            <a:r>
              <a:rPr lang="ru-RU" altLang="ru-RU" sz="15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</a:rPr>
              <a:t>Наличие квалификационной категории: </a:t>
            </a:r>
            <a:r>
              <a:rPr lang="ru-RU" altLang="ru-RU" sz="15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</a:rPr>
              <a:t>нет</a:t>
            </a:r>
          </a:p>
          <a:p>
            <a:pPr marL="0" lvl="0" indent="0" defTabSz="457200">
              <a:lnSpc>
                <a:spcPct val="70000"/>
              </a:lnSpc>
              <a:spcBef>
                <a:spcPts val="1000"/>
              </a:spcBef>
              <a:buClr>
                <a:srgbClr val="90C226"/>
              </a:buClr>
              <a:buSzPct val="80000"/>
              <a:buNone/>
              <a:defRPr/>
            </a:pPr>
            <a:r>
              <a:rPr lang="ru-RU" altLang="ru-RU" sz="15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</a:rPr>
              <a:t>Дата последней аттестации: </a:t>
            </a:r>
            <a:r>
              <a:rPr lang="ru-RU" altLang="ru-RU" sz="15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</a:rPr>
              <a:t>29.09.2020</a:t>
            </a:r>
            <a:endParaRPr lang="ru-RU" altLang="ru-RU" sz="15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</a:endParaRPr>
          </a:p>
          <a:p>
            <a:pPr marL="0" lvl="0" indent="0" defTabSz="457200">
              <a:lnSpc>
                <a:spcPct val="70000"/>
              </a:lnSpc>
              <a:spcBef>
                <a:spcPts val="1000"/>
              </a:spcBef>
              <a:buClr>
                <a:srgbClr val="90C226"/>
              </a:buClr>
              <a:buSzPct val="80000"/>
              <a:buNone/>
              <a:defRPr/>
            </a:pPr>
            <a:r>
              <a:rPr lang="ru-RU" altLang="ru-RU" sz="15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</a:rPr>
              <a:t>Звание: </a:t>
            </a:r>
            <a:r>
              <a:rPr lang="ru-RU" altLang="ru-RU" sz="15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</a:rPr>
              <a:t>нет</a:t>
            </a:r>
          </a:p>
          <a:p>
            <a:pPr marL="0" lvl="0" indent="0" defTabSz="457200">
              <a:lnSpc>
                <a:spcPct val="70000"/>
              </a:lnSpc>
              <a:spcBef>
                <a:spcPts val="1000"/>
              </a:spcBef>
              <a:buClr>
                <a:srgbClr val="90C226"/>
              </a:buClr>
              <a:buSzPct val="80000"/>
              <a:buNone/>
              <a:defRPr/>
            </a:pPr>
            <a:endParaRPr lang="ru-RU" altLang="ru-RU" sz="15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</a:endParaRPr>
          </a:p>
          <a:p>
            <a:pPr marL="0" indent="0">
              <a:buNone/>
            </a:pPr>
            <a:endParaRPr lang="ru-RU" sz="1600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599" t="368" r="16895" b="-368"/>
          <a:stretch/>
        </p:blipFill>
        <p:spPr bwMode="auto">
          <a:xfrm>
            <a:off x="5940152" y="2060848"/>
            <a:ext cx="2871553" cy="29585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67530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75000"/>
              </a:schemeClr>
            </a:gs>
            <a:gs pos="37000">
              <a:schemeClr val="accent3"/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418058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Документ об образовании</a:t>
            </a:r>
            <a:endParaRPr lang="ru-RU" sz="32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836712"/>
            <a:ext cx="4248472" cy="30046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356992"/>
            <a:ext cx="4017640" cy="2920462"/>
          </a:xfrm>
          <a:prstGeom prst="rect">
            <a:avLst/>
          </a:prstGeom>
          <a:noFill/>
          <a:ln>
            <a:noFill/>
          </a:ln>
          <a:effectLst>
            <a:innerShdw blurRad="114300">
              <a:prstClr val="black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1163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75000"/>
              </a:schemeClr>
            </a:gs>
            <a:gs pos="37000">
              <a:schemeClr val="accent3"/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332656"/>
            <a:ext cx="7869560" cy="1143000"/>
          </a:xfrm>
        </p:spPr>
        <p:txBody>
          <a:bodyPr>
            <a:noAutofit/>
          </a:bodyPr>
          <a:lstStyle/>
          <a:p>
            <a:r>
              <a:rPr lang="ru-RU" sz="2400" b="1" kern="50" dirty="0" smtClean="0">
                <a:solidFill>
                  <a:schemeClr val="accent6">
                    <a:lumMod val="50000"/>
                  </a:schemeClr>
                </a:solidFill>
                <a:effectLst/>
                <a:latin typeface="Times New Roman"/>
                <a:ea typeface="Times New Roman"/>
              </a:rPr>
              <a:t>Стабильные положительные результаты освоения обучающимися образовательных программ по итогам внутреннего мониторинга образовательной организации</a:t>
            </a:r>
            <a:endParaRPr lang="ru-RU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95" t="4842" b="7232"/>
          <a:stretch/>
        </p:blipFill>
        <p:spPr bwMode="auto">
          <a:xfrm>
            <a:off x="3352800" y="1412775"/>
            <a:ext cx="3883496" cy="52600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08079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75000"/>
              </a:schemeClr>
            </a:gs>
            <a:gs pos="37000">
              <a:schemeClr val="accent3"/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kern="50" dirty="0" smtClean="0">
                <a:solidFill>
                  <a:schemeClr val="accent6">
                    <a:lumMod val="50000"/>
                  </a:schemeClr>
                </a:solidFill>
                <a:effectLst/>
                <a:latin typeface="Times New Roman"/>
                <a:ea typeface="Times New Roman"/>
              </a:rPr>
              <a:t>Выявление развития у обучающихся способностей к научной (интеллектуальной), творческой, физкультурно-спортивной деятельности</a:t>
            </a:r>
            <a:endParaRPr lang="ru-RU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42"/>
          <a:stretch/>
        </p:blipFill>
        <p:spPr bwMode="auto">
          <a:xfrm>
            <a:off x="3059833" y="1403738"/>
            <a:ext cx="4104456" cy="53391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36778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75000"/>
              </a:schemeClr>
            </a:gs>
            <a:gs pos="37000">
              <a:schemeClr val="accent3"/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32656"/>
            <a:ext cx="3312368" cy="4643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630759"/>
            <a:ext cx="3305954" cy="4604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956341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75000"/>
              </a:schemeClr>
            </a:gs>
            <a:gs pos="37000">
              <a:schemeClr val="accent3"/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81197"/>
            <a:ext cx="3860389" cy="55457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484784"/>
            <a:ext cx="3600398" cy="50366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36238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75000"/>
              </a:schemeClr>
            </a:gs>
            <a:gs pos="37000">
              <a:schemeClr val="accent3"/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01\Downloads\Цифр руб 401_page-0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5" y="4094663"/>
            <a:ext cx="3561845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min01\Downloads\Downloads\102-Aby-bycnh\102 Aby bycnh_page-00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9" y="4079471"/>
            <a:ext cx="3561845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01\Downloads\Downloads\103-Вклады\103 Вклады_page-000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9" y="260648"/>
            <a:ext cx="3561845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01\Downloads\Downloads\Банк-карта-104\Банк карта 104_page-000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15414"/>
            <a:ext cx="3561845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Admin01\Downloads\Downloads\Права-потреб-203\Права потреб 203_page-000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988840"/>
            <a:ext cx="3561846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7373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75000"/>
              </a:schemeClr>
            </a:gs>
            <a:gs pos="37000">
              <a:schemeClr val="accent3"/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kern="50" dirty="0" smtClean="0">
                <a:solidFill>
                  <a:schemeClr val="accent6">
                    <a:lumMod val="50000"/>
                  </a:schemeClr>
                </a:solidFill>
                <a:effectLst/>
                <a:latin typeface="Times New Roman"/>
                <a:ea typeface="Times New Roman"/>
              </a:rPr>
              <a:t>Личный вклад в повышение качества образования, совершенствование методов обучения и воспитания</a:t>
            </a:r>
            <a:endParaRPr lang="ru-RU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2050" name="Picture 2" descr="C:\Users\Admin01\Downloads\личный-вклад-1.jpg (1)\56a972d96e6441604c6d8064676020da-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05169" y="-7710488"/>
            <a:ext cx="1781992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53" b="22449"/>
          <a:stretch/>
        </p:blipFill>
        <p:spPr bwMode="auto">
          <a:xfrm>
            <a:off x="2174032" y="1340768"/>
            <a:ext cx="5350296" cy="5313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53577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75000"/>
              </a:schemeClr>
            </a:gs>
            <a:gs pos="37000">
              <a:schemeClr val="accent3"/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260648"/>
            <a:ext cx="3960440" cy="5600647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2886" y="260648"/>
            <a:ext cx="3961114" cy="560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9732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75000"/>
              </a:schemeClr>
            </a:gs>
            <a:gs pos="37000">
              <a:schemeClr val="accent3"/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274638"/>
            <a:ext cx="7571184" cy="70609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Поощрения </a:t>
            </a:r>
            <a:endParaRPr lang="ru-RU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31" b="18351"/>
          <a:stretch/>
        </p:blipFill>
        <p:spPr bwMode="auto">
          <a:xfrm>
            <a:off x="2699792" y="969034"/>
            <a:ext cx="5040560" cy="53402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42831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75000"/>
              </a:schemeClr>
            </a:gs>
            <a:gs pos="37000">
              <a:schemeClr val="accent3"/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Объект 10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260648"/>
            <a:ext cx="2681994" cy="3792736"/>
          </a:xfr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-840000">
            <a:off x="1369252" y="2568930"/>
            <a:ext cx="2545704" cy="3600000"/>
          </a:xfrm>
          <a:prstGeom prst="rect">
            <a:avLst/>
          </a:prstGeom>
        </p:spPr>
      </p:pic>
      <p:pic>
        <p:nvPicPr>
          <p:cNvPr id="16" name="Объект 15"/>
          <p:cNvPicPr>
            <a:picLocks noGrp="1" noChangeAspect="1"/>
          </p:cNvPicPr>
          <p:nvPr>
            <p:ph sz="half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40000">
            <a:off x="6199279" y="2315479"/>
            <a:ext cx="2547091" cy="3600000"/>
          </a:xfrm>
        </p:spPr>
      </p:pic>
    </p:spTree>
    <p:extLst>
      <p:ext uri="{BB962C8B-B14F-4D97-AF65-F5344CB8AC3E}">
        <p14:creationId xmlns:p14="http://schemas.microsoft.com/office/powerpoint/2010/main" val="1368618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75000"/>
              </a:schemeClr>
            </a:gs>
            <a:gs pos="37000">
              <a:schemeClr val="accent3"/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Мои сертификаты\Диплом руководителю олимп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71999" y="-9501188"/>
            <a:ext cx="1782099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D:\Мои сертификаты\Диплом руководителю олимп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72000" y="-9501188"/>
            <a:ext cx="2545856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D:\Мои сертификаты\Диплом руководителю олимп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620688"/>
            <a:ext cx="3360896" cy="475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620688"/>
            <a:ext cx="3536246" cy="49923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50966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75000"/>
              </a:schemeClr>
            </a:gs>
            <a:gs pos="37000">
              <a:schemeClr val="accent3"/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Мои сертификаты\Диплом руководителю олимп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71999" y="-9501188"/>
            <a:ext cx="1782099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D:\Мои сертификаты\Диплом руководителю олимп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72000" y="-9501188"/>
            <a:ext cx="2545856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C:\Users\Admin01\Downloads\Грамота МО Нагамова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6701" y="332656"/>
            <a:ext cx="4556791" cy="6264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8418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75000"/>
              </a:schemeClr>
            </a:gs>
            <a:gs pos="37000">
              <a:schemeClr val="accent3"/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kern="50" dirty="0" smtClean="0">
                <a:solidFill>
                  <a:schemeClr val="accent6">
                    <a:lumMod val="50000"/>
                  </a:schemeClr>
                </a:solidFill>
                <a:effectLst/>
                <a:latin typeface="Times New Roman"/>
                <a:ea typeface="Times New Roman"/>
              </a:rPr>
              <a:t>Транслирование в педагогических коллективах опыта практических результатов своей профессиональной деятельности (доклады, выступления, открытые уроки, мастер-классы)</a:t>
            </a:r>
            <a:endParaRPr lang="ru-RU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5122" name="Picture 2" descr="D:\Сканированные документы\2025-10-03_00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88" t="4118" b="11428"/>
          <a:stretch/>
        </p:blipFill>
        <p:spPr bwMode="auto">
          <a:xfrm>
            <a:off x="971600" y="1556792"/>
            <a:ext cx="4085786" cy="5148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D:\Сканированные документы\2025-10-03_00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63" t="5731" b="7246"/>
          <a:stretch/>
        </p:blipFill>
        <p:spPr bwMode="auto">
          <a:xfrm>
            <a:off x="5220072" y="1661386"/>
            <a:ext cx="3598240" cy="4971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2519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accent3"/>
            </a:gs>
            <a:gs pos="0">
              <a:schemeClr val="accent1">
                <a:tint val="23500"/>
                <a:satMod val="16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91" t="6073" r="3773" b="17995"/>
          <a:stretch/>
        </p:blipFill>
        <p:spPr bwMode="auto">
          <a:xfrm>
            <a:off x="1043608" y="810072"/>
            <a:ext cx="3973285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45" t="1848" r="3582" b="17807"/>
          <a:stretch/>
        </p:blipFill>
        <p:spPr bwMode="auto">
          <a:xfrm>
            <a:off x="5148064" y="548680"/>
            <a:ext cx="3842658" cy="52063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2020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75000"/>
              </a:schemeClr>
            </a:gs>
            <a:gs pos="37000">
              <a:schemeClr val="accent3"/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Личный сайт педагога </a:t>
            </a:r>
            <a:endParaRPr lang="ru-RU" sz="32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47664" y="2636912"/>
            <a:ext cx="61926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solidFill>
                  <a:srgbClr val="993366"/>
                </a:solidFill>
              </a:rPr>
              <a:t>https://nsportal.ru/irina-zorina-0</a:t>
            </a:r>
            <a:endParaRPr lang="ru-RU" sz="3600" dirty="0">
              <a:solidFill>
                <a:srgbClr val="9933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2477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accent3"/>
            </a:gs>
            <a:gs pos="0">
              <a:schemeClr val="accent1">
                <a:tint val="23500"/>
                <a:satMod val="16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Мои сертификаты\Свидетельство проекта infourok.ru №ТП0766724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64011"/>
            <a:ext cx="3816424" cy="5378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431538"/>
            <a:ext cx="3600400" cy="5070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89023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accent3"/>
            </a:gs>
            <a:gs pos="0">
              <a:schemeClr val="accent1">
                <a:tint val="23500"/>
                <a:satMod val="16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2472" y="389728"/>
            <a:ext cx="3866880" cy="54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89728"/>
            <a:ext cx="3866880" cy="54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62299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accent3"/>
            </a:gs>
            <a:gs pos="0">
              <a:schemeClr val="accent1">
                <a:tint val="23500"/>
                <a:satMod val="16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 descr="C:\Users\Admin01\Downloads\ИИ ПК_page-0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7952" y="188639"/>
            <a:ext cx="4670784" cy="3302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9" name="Picture 5" descr="C:\Users\Admin01\Downloads\m401118_page-00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9638" y="3472812"/>
            <a:ext cx="4419097" cy="3124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 descr="C:\Users\Admin01\Downloads\PK780517_page-000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7" y="188639"/>
            <a:ext cx="4635119" cy="3277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C:\Users\Admin01\Downloads\Функциональная грамотность ПК_page-000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3491135"/>
            <a:ext cx="4275081" cy="3022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5689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accent3"/>
            </a:gs>
            <a:gs pos="0">
              <a:schemeClr val="accent1">
                <a:tint val="23500"/>
                <a:satMod val="16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b="1" kern="50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Times New Roman"/>
              </a:rPr>
              <a:t>Активное участие в работе методических объединений педагогов своей образовательной организации</a:t>
            </a:r>
            <a:endParaRPr lang="ru-RU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82" b="6409"/>
          <a:stretch/>
        </p:blipFill>
        <p:spPr bwMode="auto">
          <a:xfrm>
            <a:off x="2899048" y="1268760"/>
            <a:ext cx="4536504" cy="5423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36470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олнцестояние">
    <a:dk1>
      <a:sysClr val="windowText" lastClr="000000"/>
    </a:dk1>
    <a:lt1>
      <a:sysClr val="window" lastClr="FFFFFF"/>
    </a:lt1>
    <a:dk2>
      <a:srgbClr val="4F271C"/>
    </a:dk2>
    <a:lt2>
      <a:srgbClr val="E7DEC9"/>
    </a:lt2>
    <a:accent1>
      <a:srgbClr val="3891A7"/>
    </a:accent1>
    <a:accent2>
      <a:srgbClr val="FEB80A"/>
    </a:accent2>
    <a:accent3>
      <a:srgbClr val="C32D2E"/>
    </a:accent3>
    <a:accent4>
      <a:srgbClr val="84AA33"/>
    </a:accent4>
    <a:accent5>
      <a:srgbClr val="964305"/>
    </a:accent5>
    <a:accent6>
      <a:srgbClr val="475A8D"/>
    </a:accent6>
    <a:hlink>
      <a:srgbClr val="8DC765"/>
    </a:hlink>
    <a:folHlink>
      <a:srgbClr val="AA8A14"/>
    </a:folHlink>
  </a:clrScheme>
</a:themeOverride>
</file>

<file path=ppt/theme/themeOverride2.xml><?xml version="1.0" encoding="utf-8"?>
<a:themeOverride xmlns:a="http://schemas.openxmlformats.org/drawingml/2006/main">
  <a:clrScheme name="Солнцестояние">
    <a:dk1>
      <a:sysClr val="windowText" lastClr="000000"/>
    </a:dk1>
    <a:lt1>
      <a:sysClr val="window" lastClr="FFFFFF"/>
    </a:lt1>
    <a:dk2>
      <a:srgbClr val="4F271C"/>
    </a:dk2>
    <a:lt2>
      <a:srgbClr val="E7DEC9"/>
    </a:lt2>
    <a:accent1>
      <a:srgbClr val="3891A7"/>
    </a:accent1>
    <a:accent2>
      <a:srgbClr val="FEB80A"/>
    </a:accent2>
    <a:accent3>
      <a:srgbClr val="C32D2E"/>
    </a:accent3>
    <a:accent4>
      <a:srgbClr val="84AA33"/>
    </a:accent4>
    <a:accent5>
      <a:srgbClr val="964305"/>
    </a:accent5>
    <a:accent6>
      <a:srgbClr val="475A8D"/>
    </a:accent6>
    <a:hlink>
      <a:srgbClr val="8DC765"/>
    </a:hlink>
    <a:folHlink>
      <a:srgbClr val="AA8A1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1212</TotalTime>
  <Words>162</Words>
  <Application>Microsoft Office PowerPoint</Application>
  <PresentationFormat>Экран (4:3)</PresentationFormat>
  <Paragraphs>24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20</vt:i4>
      </vt:variant>
    </vt:vector>
  </HeadingPairs>
  <TitlesOfParts>
    <vt:vector size="22" baseType="lpstr">
      <vt:lpstr>Солнцестояние</vt:lpstr>
      <vt:lpstr>1_Солнцестояние</vt:lpstr>
      <vt:lpstr>Министерство образования Республики Мордовия</vt:lpstr>
      <vt:lpstr>Документ об образовании</vt:lpstr>
      <vt:lpstr>Стабильные положительные результаты освоения обучающимися образовательных программ по итогам внутреннего мониторинга образовательной организации</vt:lpstr>
      <vt:lpstr>Выявление развития у обучающихся способностей к научной (интеллектуальной), творческой, физкультурно-спортивной деятельности</vt:lpstr>
      <vt:lpstr>Презентация PowerPoint</vt:lpstr>
      <vt:lpstr>Презентация PowerPoint</vt:lpstr>
      <vt:lpstr>Презентация PowerPoint</vt:lpstr>
      <vt:lpstr>Личный вклад в повышение качества образования, совершенствование методов обучения и воспитания</vt:lpstr>
      <vt:lpstr>Презентация PowerPoint</vt:lpstr>
      <vt:lpstr>Поощрения </vt:lpstr>
      <vt:lpstr>Презентация PowerPoint</vt:lpstr>
      <vt:lpstr>Презентация PowerPoint</vt:lpstr>
      <vt:lpstr>Презентация PowerPoint</vt:lpstr>
      <vt:lpstr>Транслирование в педагогических коллективах опыта практических результатов своей профессиональной деятельности (доклады, выступления, открытые уроки, мастер-классы)</vt:lpstr>
      <vt:lpstr>Презентация PowerPoint</vt:lpstr>
      <vt:lpstr>Личный сайт педагога </vt:lpstr>
      <vt:lpstr>Презентация PowerPoint</vt:lpstr>
      <vt:lpstr>Презентация PowerPoint</vt:lpstr>
      <vt:lpstr>Презентация PowerPoint</vt:lpstr>
      <vt:lpstr>Активное участие в работе методических объединений педагогов своей образовательной организации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Министерство образования Республики Мордовия</dc:title>
  <dc:creator>пользователь</dc:creator>
  <cp:lastModifiedBy>Admin01</cp:lastModifiedBy>
  <cp:revision>45</cp:revision>
  <dcterms:created xsi:type="dcterms:W3CDTF">2025-09-25T09:23:00Z</dcterms:created>
  <dcterms:modified xsi:type="dcterms:W3CDTF">2025-10-06T11:08:55Z</dcterms:modified>
</cp:coreProperties>
</file>